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71" r:id="rId3"/>
    <p:sldId id="272" r:id="rId4"/>
    <p:sldId id="273" r:id="rId5"/>
    <p:sldId id="274" r:id="rId6"/>
    <p:sldId id="27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EE70E9-B178-9478-A307-EA46F1E9FE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07BEC7-F228-E429-0E28-57FFF7CBB10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F8B28FB-5C4D-481A-8BF2-4C7A68D38059}" type="datetimeFigureOut">
              <a:rPr lang="en-US"/>
              <a:pPr>
                <a:defRPr/>
              </a:pPr>
              <a:t>8/16/2024</a:t>
            </a:fld>
            <a:endParaRPr lang="pt-P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53EFD41-1FF3-84EE-C727-EFCC342EED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B6C2FCC-D5BA-EBDC-6994-523C8EA94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pt-PT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92D7E-6052-8DDA-543D-B4D9AD4FC20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3EB76-0425-EC1F-8C69-0BD4A76E61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6743EC-5252-4270-B8EA-12F069E88AAC}" type="slidenum">
              <a:rPr lang="pt-PT" altLang="en-US"/>
              <a:pPr/>
              <a:t>‹#›</a:t>
            </a:fld>
            <a:endParaRPr lang="pt-P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100B1-E86C-81A5-1112-71210B30F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641DE-67B8-43A5-9A36-A3E70FF4A6F1}" type="datetime1">
              <a:rPr lang="en-US"/>
              <a:pPr>
                <a:defRPr/>
              </a:pPr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10F24-2DBE-A2D1-FE34-1178B113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AE194-B220-5F79-0EA4-B4649823E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41A46-1AEA-4AD3-80B9-952056DFE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30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07F5F-2B70-AF32-0117-3456A3D0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7E783-F417-4FF1-A6E4-9D7097ACE8E4}" type="datetime1">
              <a:rPr lang="en-US"/>
              <a:pPr>
                <a:defRPr/>
              </a:pPr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32979-C6F9-2AC2-8A13-96B1F7258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16DA0-AC6E-63B8-E1D8-4E86D8CFD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8A5D7-B4BD-4940-BA15-2820C22FA5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440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91FE7-5B75-3068-F68E-6E4D8A3A6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99A72-5CC9-4CCB-8400-2B067A2B80EE}" type="datetime1">
              <a:rPr lang="en-US"/>
              <a:pPr>
                <a:defRPr/>
              </a:pPr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4CBBC-1F84-FAF1-5FF6-CBB549F4A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B7CBD-82F3-D10C-3EBA-29032FF66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B2028-0F54-4F50-8D04-8F6A43D456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6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CA132-1BEE-E91B-5AF8-6AA412F54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475F-2809-42D2-ADC6-2274FB86F4C3}" type="datetime1">
              <a:rPr lang="en-US"/>
              <a:pPr>
                <a:defRPr/>
              </a:pPr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C830-8A90-20D9-E419-D16E64A67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7C9A0-1A1F-1492-BEFB-7B9B0A11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06750-32C1-4FDD-89C5-F0E8A57E4D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34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E0FFF-FA56-2F76-A16A-73E3E3937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77C1D-6BE0-49DE-BBE2-32FA360AD6F1}" type="datetime1">
              <a:rPr lang="en-US"/>
              <a:pPr>
                <a:defRPr/>
              </a:pPr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0C4B2-09D7-2D0A-8A75-2D593EA1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542AA-B4E8-1CCA-2983-D03F8391F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D7A63-5F9F-4C70-B9B1-27D631B97B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938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159AA2-D62C-F161-F7F3-08CE4FE1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12C0A-BA42-476E-840B-9310D41ABA1F}" type="datetime1">
              <a:rPr lang="en-US"/>
              <a:pPr>
                <a:defRPr/>
              </a:pPr>
              <a:t>8/16/2024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89B816C-1309-AF73-57DF-5B6AF4D40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A1ED83-F370-E396-D5AB-617F4CE2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7E4C0-8DA1-48B3-8BCF-E999657922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32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68CAC62-7867-00C8-A023-434353409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FB407-4603-4AE1-854C-15008DB902EB}" type="datetime1">
              <a:rPr lang="en-US"/>
              <a:pPr>
                <a:defRPr/>
              </a:pPr>
              <a:t>8/16/2024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3DAAB1D-8A4E-6F04-BC90-C18E6768C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B2B81C3-FAEB-F791-9945-71EFF53C8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3A862-3C3E-47B7-9AAA-7220B7E308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71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FFCB070-D6A6-0FB0-79C5-8D91E298E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4CEC4-0DB1-4205-BD5A-7E60DF5FE400}" type="datetime1">
              <a:rPr lang="en-US"/>
              <a:pPr>
                <a:defRPr/>
              </a:pPr>
              <a:t>8/16/2024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FC0785D-E764-B790-CF40-CBA3AE24B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C45CAFE-21F1-5C19-C5AE-FD807661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7474C-EB7D-4692-B2D2-DE078CFAE3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325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408ABF2-92F6-E9BA-042F-9D524E837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F461F-1112-4C47-BAB6-23EFD0605D92}" type="datetime1">
              <a:rPr lang="en-US"/>
              <a:pPr>
                <a:defRPr/>
              </a:pPr>
              <a:t>8/16/2024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91A03E7-84BA-1E48-A93A-D2B7580DE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CEF521-7CC4-1021-06CD-AE912618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5DC21-A6B1-48D1-BE9C-DB5098B492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253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9E670D5-2E0E-529B-4FF7-5120B10E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3C617-4008-4673-AACF-CFC0152243E9}" type="datetime1">
              <a:rPr lang="en-US"/>
              <a:pPr>
                <a:defRPr/>
              </a:pPr>
              <a:t>8/16/2024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0988C5F-E6B6-70CF-62CC-BD400368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0F0248-FF8A-89D2-5653-5A9A49FEE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76520-6EBD-4382-948C-3F974EF86C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28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3454733-D016-37F4-30E5-98E3114CA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F8444-BB0C-4FBF-8D15-95C5163D8514}" type="datetime1">
              <a:rPr lang="en-US"/>
              <a:pPr>
                <a:defRPr/>
              </a:pPr>
              <a:t>8/16/2024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8C16A3E-6C67-8F15-73C7-89DD91045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67A836-1CE7-3016-9C6E-85C9615AE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155ED-C4EB-41E6-A39F-7E21F55D2D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1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ACFD74D-7CE4-9033-2B38-BB0C90C2697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D8286B6-D50E-953D-E58C-F57CFFFC55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D2F98-C1E4-F514-385C-01240AFA52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54C86B1-83B4-49B8-B03B-A69E061BBD03}" type="datetime1">
              <a:rPr lang="en-US"/>
              <a:pPr>
                <a:defRPr/>
              </a:pPr>
              <a:t>8/16/2024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4C08E-F5A6-9CE3-32F2-269EEFA18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7CB1F-439A-EC9C-C56D-328F368770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C69EB81-9377-4CD7-9754-193E97CA7A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C003114-4D46-E51F-B835-E9D55FE6C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Act. Principais e de Suporte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02910E3-3DEF-204B-7D48-7D820982A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PT" altLang="en-US" sz="2400" dirty="0"/>
              <a:t>A </a:t>
            </a:r>
            <a:r>
              <a:rPr lang="pt-PT" altLang="en-US" sz="2400" dirty="0">
                <a:solidFill>
                  <a:schemeClr val="accent2"/>
                </a:solidFill>
              </a:rPr>
              <a:t>vantagem competitiva</a:t>
            </a:r>
            <a:r>
              <a:rPr lang="pt-PT" altLang="en-US" sz="2400" dirty="0"/>
              <a:t> em custos ou diferenciação do produto é uma função da cadeia de valor da empresa e não pode ser compreendida observando-se a empresa como um todo.</a:t>
            </a:r>
          </a:p>
          <a:p>
            <a:pPr algn="just" eaLnBrk="1" hangingPunct="1"/>
            <a:r>
              <a:rPr lang="pt-PT" altLang="en-US" sz="2400" dirty="0"/>
              <a:t>A vantagem competitiva tem origem nas inúmeras </a:t>
            </a:r>
            <a:r>
              <a:rPr lang="pt-PT" altLang="en-US" sz="2400" dirty="0" err="1"/>
              <a:t>actividades</a:t>
            </a:r>
            <a:r>
              <a:rPr lang="pt-PT" altLang="en-US" sz="2400" dirty="0"/>
              <a:t> distintas que uma empresa executa. </a:t>
            </a:r>
          </a:p>
          <a:p>
            <a:pPr algn="just" eaLnBrk="1" hangingPunct="1"/>
            <a:r>
              <a:rPr lang="pt-PT" altLang="en-US" sz="2400" dirty="0"/>
              <a:t>Toda empresa é uma reunião de </a:t>
            </a:r>
            <a:r>
              <a:rPr lang="pt-PT" altLang="en-US" sz="2400" dirty="0" err="1"/>
              <a:t>actividades</a:t>
            </a:r>
            <a:r>
              <a:rPr lang="pt-PT" altLang="en-US" sz="2400" dirty="0"/>
              <a:t> que são executadas para produzir, comercializar, entregar e sustentar o produto. </a:t>
            </a:r>
          </a:p>
          <a:p>
            <a:pPr algn="just" eaLnBrk="1" hangingPunct="1"/>
            <a:r>
              <a:rPr lang="pt-PT" altLang="en-US" sz="2400" dirty="0"/>
              <a:t>A vantagem competitiva viria de algumas </a:t>
            </a:r>
            <a:r>
              <a:rPr lang="pt-PT" altLang="en-US" sz="2400" dirty="0" err="1"/>
              <a:t>actividades</a:t>
            </a:r>
            <a:r>
              <a:rPr lang="pt-PT" altLang="en-US" sz="2400" dirty="0"/>
              <a:t> consideradas de valor.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PT" altLang="en-US" sz="2400" dirty="0"/>
          </a:p>
          <a:p>
            <a:pPr algn="just" eaLnBrk="1" hangingPunct="1"/>
            <a:endParaRPr lang="pt-PT" altLang="en-US" sz="2400" dirty="0"/>
          </a:p>
          <a:p>
            <a:pPr algn="just" eaLnBrk="1" hangingPunct="1"/>
            <a:endParaRPr lang="pt-PT" alt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D2989D-521F-43A7-F650-213023FC9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12293" name="Slide Number Placeholder 1">
            <a:extLst>
              <a:ext uri="{FF2B5EF4-FFF2-40B4-BE49-F238E27FC236}">
                <a16:creationId xmlns:a16="http://schemas.microsoft.com/office/drawing/2014/main" id="{240389D8-228A-13C4-E033-BE196B235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640A8B-4D80-4071-86F1-E3285457457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2A3FA0FE-CEC4-E182-29F1-7849914C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Act. Principais e de Suporte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6D17F383-51CD-EEEC-6C03-745404B7D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PT" altLang="en-US" sz="2400" dirty="0">
                <a:solidFill>
                  <a:schemeClr val="accent2"/>
                </a:solidFill>
              </a:rPr>
              <a:t>O que será o valor</a:t>
            </a:r>
            <a:r>
              <a:rPr lang="pt-PT" altLang="en-US" sz="2400" dirty="0"/>
              <a:t>? </a:t>
            </a:r>
          </a:p>
          <a:p>
            <a:pPr algn="just" eaLnBrk="1" hangingPunct="1"/>
            <a:r>
              <a:rPr lang="pt-PT" altLang="en-US" sz="2400" dirty="0"/>
              <a:t>Em termos competitivos, valor é o montante que os compradores estão dispostos a pagar. </a:t>
            </a:r>
          </a:p>
          <a:p>
            <a:pPr algn="just" eaLnBrk="1" hangingPunct="1"/>
            <a:r>
              <a:rPr lang="pt-PT" altLang="en-US" sz="2400" dirty="0"/>
              <a:t>O valor não é medido pelo custo final, mas sim pela receita total, resultante do preço que a empresa estabelece </a:t>
            </a:r>
          </a:p>
          <a:p>
            <a:pPr algn="just" eaLnBrk="1" hangingPunct="1"/>
            <a:r>
              <a:rPr lang="pt-PT" altLang="en-US" sz="2400" b="1" dirty="0"/>
              <a:t>A cadeia de valor é uma forma sistemática para o exame de todas as </a:t>
            </a:r>
            <a:r>
              <a:rPr lang="pt-PT" altLang="en-US" sz="2400" b="1" dirty="0" err="1"/>
              <a:t>actividades</a:t>
            </a:r>
            <a:r>
              <a:rPr lang="pt-PT" altLang="en-US" sz="2400" b="1" dirty="0"/>
              <a:t> executadas por uma empresa e do modo como elas interagem e é utilizada como ferramenta de análise da vantagem competitiva</a:t>
            </a:r>
            <a:r>
              <a:rPr lang="pt-PT" altLang="en-US" sz="2400" dirty="0"/>
              <a:t>. </a:t>
            </a:r>
          </a:p>
          <a:p>
            <a:pPr algn="just" eaLnBrk="1" hangingPunct="1"/>
            <a:r>
              <a:rPr lang="pt-PT" altLang="en-US" sz="2400" dirty="0"/>
              <a:t>A cadeia de valor de uma empresa </a:t>
            </a:r>
            <a:r>
              <a:rPr lang="pt-PT" altLang="en-US" sz="2400" dirty="0" smtClean="0"/>
              <a:t>é </a:t>
            </a:r>
            <a:r>
              <a:rPr lang="pt-PT" altLang="en-US" sz="2400" dirty="0"/>
              <a:t>o modo como ela executa </a:t>
            </a:r>
            <a:r>
              <a:rPr lang="pt-PT" altLang="en-US" sz="2400" dirty="0" err="1"/>
              <a:t>actividades</a:t>
            </a:r>
            <a:r>
              <a:rPr lang="pt-PT" altLang="en-US" sz="2400" dirty="0"/>
              <a:t> individuais.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FCC78-0EFC-C193-8AFB-34E5C036D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13317" name="Slide Number Placeholder 1">
            <a:extLst>
              <a:ext uri="{FF2B5EF4-FFF2-40B4-BE49-F238E27FC236}">
                <a16:creationId xmlns:a16="http://schemas.microsoft.com/office/drawing/2014/main" id="{B4D7D546-ED0F-9EE2-7C6A-406471377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6F4529-5F90-499E-8E06-290DE329C2B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D617BE3D-FEDD-8777-C772-BAC5FA038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714375"/>
            <a:ext cx="7929563" cy="566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86C3E7-1299-8477-5166-CD0B4D48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14340" name="Slide Number Placeholder 2">
            <a:extLst>
              <a:ext uri="{FF2B5EF4-FFF2-40B4-BE49-F238E27FC236}">
                <a16:creationId xmlns:a16="http://schemas.microsoft.com/office/drawing/2014/main" id="{78DF550C-29F0-0806-8D79-57150B63A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AFA6F9E-A8F5-4397-BDE4-4FDCE71AEC3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353CBA4-7B64-698B-FB32-15B3D6074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Act. Principais e de Suporte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476611E3-9F4A-BD70-AC45-F02B19FCF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PT" altLang="en-US" sz="2400"/>
              <a:t>São um reflexo da sua história, de sua estratégia, de seu método de implementação da estratégia e da economia básica das próprias actividades</a:t>
            </a:r>
          </a:p>
          <a:p>
            <a:pPr algn="just" eaLnBrk="1" hangingPunct="1"/>
            <a:r>
              <a:rPr lang="pt-PT" altLang="en-US" sz="2400"/>
              <a:t>Cada actividade de valor emprega insumos adquiridos, recursos humanos e alguma forma de tecnologia para executar sua função e podem ser divididas em </a:t>
            </a:r>
            <a:r>
              <a:rPr lang="pt-PT" altLang="en-US" sz="2400" u="sng"/>
              <a:t>Actividades Primárias/Principais e de Apoio</a:t>
            </a:r>
            <a:r>
              <a:rPr lang="pt-PT" altLang="en-US" sz="2400"/>
              <a:t>.</a:t>
            </a:r>
          </a:p>
          <a:p>
            <a:pPr algn="just" eaLnBrk="1" hangingPunct="1"/>
            <a:endParaRPr lang="pt-PT" altLang="en-US" sz="2400"/>
          </a:p>
          <a:p>
            <a:pPr algn="just" eaLnBrk="1" hangingPunct="1"/>
            <a:endParaRPr lang="pt-PT" altLang="en-US" sz="2400"/>
          </a:p>
          <a:p>
            <a:pPr algn="just" eaLnBrk="1" hangingPunct="1"/>
            <a:endParaRPr lang="pt-PT" alt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829DA4-E0B8-2F92-48EE-4B657B7E1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15365" name="Slide Number Placeholder 1">
            <a:extLst>
              <a:ext uri="{FF2B5EF4-FFF2-40B4-BE49-F238E27FC236}">
                <a16:creationId xmlns:a16="http://schemas.microsoft.com/office/drawing/2014/main" id="{E1AA17E0-4D40-07C4-32EC-9EFB8087B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1BCA9EA-19F3-481D-8DD8-A4F1EB0AAF8D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AD306D7-B976-FB2D-82CA-4CBB50BD0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Act. Principais e de Suporte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EB3366B3-CF55-E9B9-1176-E04CB877F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pt-PT" altLang="en-US" sz="2400" b="1" u="sng"/>
              <a:t>Actividades Primárias</a:t>
            </a:r>
            <a:r>
              <a:rPr lang="pt-PT" altLang="en-US" sz="2400" u="sng"/>
              <a:t>.</a:t>
            </a:r>
            <a:endParaRPr lang="en-US" altLang="en-US" sz="2400"/>
          </a:p>
          <a:p>
            <a:pPr algn="just"/>
            <a:r>
              <a:rPr lang="pt-PT" altLang="en-US" sz="2400"/>
              <a:t> Contribuem directamente para o processo de transformação da organização. À medida que o trabalho avança com a sequência agrega-se valor ao produto ou serviço em cada actividade:</a:t>
            </a:r>
            <a:endParaRPr lang="en-US" altLang="en-US" sz="2400"/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pt-PT" altLang="en-US" sz="2000" b="1"/>
              <a:t>1. Logística de Entrada (insumos).</a:t>
            </a:r>
            <a:endParaRPr lang="en-US" altLang="en-US" sz="2000"/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pt-PT" altLang="en-US" sz="2000" b="1"/>
              <a:t>2. Operações (produção e teste).</a:t>
            </a:r>
            <a:endParaRPr lang="en-US" altLang="en-US" sz="2000"/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pt-PT" altLang="en-US" sz="2000" b="1"/>
              <a:t>3. Logística de Saída (Stocks e Distribuição).</a:t>
            </a:r>
            <a:endParaRPr lang="en-US" altLang="en-US" sz="2000"/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pt-PT" altLang="en-US" sz="2000" b="1"/>
              <a:t>4. Marketing e Vendas.</a:t>
            </a:r>
            <a:endParaRPr lang="en-US" altLang="en-US" sz="2000"/>
          </a:p>
          <a:p>
            <a:pPr marL="400050" lvl="1" indent="0" algn="just" eaLnBrk="1" hangingPunct="1">
              <a:buFont typeface="Arial" panose="020B0604020202020204" pitchFamily="34" charset="0"/>
              <a:buNone/>
            </a:pPr>
            <a:r>
              <a:rPr lang="pt-PT" altLang="en-US" sz="2000" b="1"/>
              <a:t>5. Atendimento ao Cliente (Serviços).</a:t>
            </a:r>
            <a:endParaRPr lang="en-US" altLang="en-US" sz="2000"/>
          </a:p>
          <a:p>
            <a:pPr algn="just" eaLnBrk="1" hangingPunct="1"/>
            <a:endParaRPr lang="pt-PT" altLang="en-US" sz="2400"/>
          </a:p>
          <a:p>
            <a:pPr algn="just" eaLnBrk="1" hangingPunct="1"/>
            <a:endParaRPr lang="pt-PT" alt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707F6-2675-04B9-D9CA-B4350ED9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16389" name="Slide Number Placeholder 1">
            <a:extLst>
              <a:ext uri="{FF2B5EF4-FFF2-40B4-BE49-F238E27FC236}">
                <a16:creationId xmlns:a16="http://schemas.microsoft.com/office/drawing/2014/main" id="{2C46E57C-0183-9788-D6AE-4DC5B79A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2CBF04-7D7B-48D4-87F4-C1F1A700729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6250F794-BEF5-5DC8-748F-633D6476E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Act. Principais e de Suporte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FD1FCAE6-7F67-6D56-EF68-F188C041A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pt-PT" altLang="en-US" sz="2200" b="1" u="sng"/>
              <a:t>Actividades de Apoio.</a:t>
            </a:r>
            <a:endParaRPr lang="en-US" altLang="en-US" sz="2200"/>
          </a:p>
          <a:p>
            <a:r>
              <a:rPr lang="pt-PT" altLang="en-US" sz="2400"/>
              <a:t>Criam a infra-estrutura interna que fornece direcção e suporte para o trabalho especializado das actividades primárias:</a:t>
            </a:r>
            <a:endParaRPr lang="en-US" altLang="en-US" sz="2400"/>
          </a:p>
          <a:p>
            <a:pPr lvl="1">
              <a:buFont typeface="Calibri" panose="020F0502020204030204" pitchFamily="34" charset="0"/>
              <a:buAutoNum type="alphaLcParenR"/>
            </a:pPr>
            <a:r>
              <a:rPr lang="pt-PT" altLang="en-US" sz="2400"/>
              <a:t>A infra-estrutura da empresa (financeiro, administrativo)</a:t>
            </a:r>
            <a:endParaRPr lang="en-US" altLang="en-US" sz="2400"/>
          </a:p>
          <a:p>
            <a:pPr lvl="1">
              <a:buFont typeface="Calibri" panose="020F0502020204030204" pitchFamily="34" charset="0"/>
              <a:buAutoNum type="alphaLcParenR"/>
            </a:pPr>
            <a:r>
              <a:rPr lang="pt-PT" altLang="en-US" sz="2400"/>
              <a:t>Administração de Recursos Humanos.</a:t>
            </a:r>
            <a:endParaRPr lang="en-US" altLang="en-US" sz="2400"/>
          </a:p>
          <a:p>
            <a:pPr lvl="1">
              <a:buFont typeface="Calibri" panose="020F0502020204030204" pitchFamily="34" charset="0"/>
              <a:buAutoNum type="alphaLcParenR"/>
            </a:pPr>
            <a:r>
              <a:rPr lang="pt-PT" altLang="en-US" sz="2400"/>
              <a:t>Pesquisa e Desenvolvimento de novas tecnologias.</a:t>
            </a:r>
            <a:endParaRPr lang="en-US" altLang="en-US" sz="2400"/>
          </a:p>
          <a:p>
            <a:pPr lvl="1">
              <a:buFont typeface="Calibri" panose="020F0502020204030204" pitchFamily="34" charset="0"/>
              <a:buAutoNum type="alphaLcParenR"/>
            </a:pPr>
            <a:r>
              <a:rPr lang="pt-PT" altLang="en-US" sz="2400"/>
              <a:t>Aquisições ( obtenção de Recursos)</a:t>
            </a:r>
            <a:endParaRPr lang="en-US" altLang="en-US" sz="2400"/>
          </a:p>
          <a:p>
            <a:pPr algn="just" eaLnBrk="1" hangingPunct="1"/>
            <a:endParaRPr lang="pt-PT" altLang="en-US" sz="2400"/>
          </a:p>
          <a:p>
            <a:pPr algn="just" eaLnBrk="1" hangingPunct="1"/>
            <a:endParaRPr lang="pt-PT" alt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0323D9-AC92-04FB-8759-75BA4BEBB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ISUTC 2015</a:t>
            </a:r>
          </a:p>
        </p:txBody>
      </p:sp>
      <p:sp>
        <p:nvSpPr>
          <p:cNvPr id="17413" name="Slide Number Placeholder 1">
            <a:extLst>
              <a:ext uri="{FF2B5EF4-FFF2-40B4-BE49-F238E27FC236}">
                <a16:creationId xmlns:a16="http://schemas.microsoft.com/office/drawing/2014/main" id="{51EC1BD0-E75A-C07C-7495-098F6A411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D09A70-4748-4083-A6C1-87443B010F4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336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Act. Principais e de Suporte</vt:lpstr>
      <vt:lpstr>Act. Principais e de Suporte</vt:lpstr>
      <vt:lpstr>PowerPoint Presentation</vt:lpstr>
      <vt:lpstr>Act. Principais e de Suporte</vt:lpstr>
      <vt:lpstr>Act. Principais e de Suporte</vt:lpstr>
      <vt:lpstr>Act. Principais e de Suporte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 Gestão de Empresas</dc:title>
  <dc:creator>Carlos.Aik</dc:creator>
  <cp:lastModifiedBy>Admin</cp:lastModifiedBy>
  <cp:revision>70</cp:revision>
  <dcterms:created xsi:type="dcterms:W3CDTF">2010-02-14T18:19:55Z</dcterms:created>
  <dcterms:modified xsi:type="dcterms:W3CDTF">2024-08-16T07:04:32Z</dcterms:modified>
</cp:coreProperties>
</file>